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  <p:sldMasterId id="2147483706" r:id="rId2"/>
  </p:sldMasterIdLst>
  <p:sldIdLst>
    <p:sldId id="256" r:id="rId3"/>
    <p:sldId id="270" r:id="rId4"/>
    <p:sldId id="266" r:id="rId5"/>
    <p:sldId id="257" r:id="rId6"/>
    <p:sldId id="258" r:id="rId7"/>
    <p:sldId id="259" r:id="rId8"/>
    <p:sldId id="260" r:id="rId9"/>
    <p:sldId id="261" r:id="rId10"/>
    <p:sldId id="269" r:id="rId11"/>
    <p:sldId id="263" r:id="rId12"/>
    <p:sldId id="264" r:id="rId13"/>
    <p:sldId id="265" r:id="rId14"/>
    <p:sldId id="268" r:id="rId15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>
        <p:scale>
          <a:sx n="100" d="100"/>
          <a:sy n="100" d="100"/>
        </p:scale>
        <p:origin x="125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34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44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42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25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76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24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175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45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0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61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86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73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711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577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740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76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42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30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48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0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57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9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3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02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32" r:id="rId5"/>
    <p:sldLayoutId id="2147483733" r:id="rId6"/>
    <p:sldLayoutId id="2147483738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90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699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0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60" name="Bottom Right">
            <a:extLst>
              <a:ext uri="{FF2B5EF4-FFF2-40B4-BE49-F238E27FC236}">
                <a16:creationId xmlns:a16="http://schemas.microsoft.com/office/drawing/2014/main" id="{FD57FA8A-6F6A-4738-A4C4-A1CA44170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722FA65-4717-473D-935C-1E9703E21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62" name="Graphic 157">
              <a:extLst>
                <a:ext uri="{FF2B5EF4-FFF2-40B4-BE49-F238E27FC236}">
                  <a16:creationId xmlns:a16="http://schemas.microsoft.com/office/drawing/2014/main" id="{0481A62F-BE87-4513-97B2-027784C6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00486A8-7935-4814-A88E-8AB9135699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D5DFA27-8F9C-4DAD-841C-EC15FDFDF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BD0BA0A-7296-4EF5-8B4C-9644798AB6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5F1A67E-7F6A-4D1C-9630-CEA191C725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E1300E6-8909-46D4-80E7-2122D24D3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DE4C708C-5388-41A0-984B-3698E2B9EB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5D7DAE6-94E0-4A1D-92A3-7D751872B7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F513D8C-ECEE-40F4-99D3-6C744A1E9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72C718D6-0AC8-4CAB-BA34-99A2D1AD0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29" r="-2" b="16579"/>
          <a:stretch/>
        </p:blipFill>
        <p:spPr>
          <a:xfrm>
            <a:off x="619841" y="10"/>
            <a:ext cx="11084189" cy="3854020"/>
          </a:xfrm>
          <a:custGeom>
            <a:avLst/>
            <a:gdLst/>
            <a:ahLst/>
            <a:cxnLst/>
            <a:rect l="l" t="t" r="r" b="b"/>
            <a:pathLst>
              <a:path w="11084189" h="3854030">
                <a:moveTo>
                  <a:pt x="0" y="0"/>
                </a:moveTo>
                <a:lnTo>
                  <a:pt x="11084189" y="0"/>
                </a:lnTo>
                <a:lnTo>
                  <a:pt x="11061525" y="105743"/>
                </a:lnTo>
                <a:cubicBezTo>
                  <a:pt x="10536186" y="2244886"/>
                  <a:pt x="8264668" y="3854030"/>
                  <a:pt x="5542094" y="3854030"/>
                </a:cubicBezTo>
                <a:cubicBezTo>
                  <a:pt x="2819520" y="3854030"/>
                  <a:pt x="548002" y="2244886"/>
                  <a:pt x="22663" y="105743"/>
                </a:cubicBezTo>
                <a:close/>
              </a:path>
            </a:pathLst>
          </a:custGeom>
        </p:spPr>
      </p:pic>
      <p:grpSp>
        <p:nvGrpSpPr>
          <p:cNvPr id="72" name="Top Left">
            <a:extLst>
              <a:ext uri="{FF2B5EF4-FFF2-40B4-BE49-F238E27FC236}">
                <a16:creationId xmlns:a16="http://schemas.microsoft.com/office/drawing/2014/main" id="{FA83938A-824D-4A58-A16F-424E25498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B7029D1-A024-479E-8B61-B6C59454B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D14A3F6-E603-4A77-BE8B-52A8CC119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3BABB92-B7C9-439B-A407-C26CAC92F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3806CE1-04AF-4087-986A-DBEB7450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73482B9-3ACD-4DBF-BF7A-865B7BBD1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BF72E41-C373-4050-A899-B9FDE5113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B521439-93BF-4D49-9EB4-9FA798186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1" name="Cross">
            <a:extLst>
              <a:ext uri="{FF2B5EF4-FFF2-40B4-BE49-F238E27FC236}">
                <a16:creationId xmlns:a16="http://schemas.microsoft.com/office/drawing/2014/main" id="{8593C7C3-23A8-4377-B2A6-0AA4120CF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" y="553414"/>
            <a:ext cx="118872" cy="118872"/>
            <a:chOff x="1175347" y="3733800"/>
            <a:chExt cx="118872" cy="118872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DF09466-D21B-48B6-B71E-2E3DC7068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E19A168-D974-4872-8F82-BDB7121D1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5" name="Cross">
            <a:extLst>
              <a:ext uri="{FF2B5EF4-FFF2-40B4-BE49-F238E27FC236}">
                <a16:creationId xmlns:a16="http://schemas.microsoft.com/office/drawing/2014/main" id="{B531CCBB-545A-412B-89AF-AEB3068A7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400" y="705814"/>
            <a:ext cx="118872" cy="118872"/>
            <a:chOff x="1175347" y="3733800"/>
            <a:chExt cx="118872" cy="118872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48FD4C8-4A36-4CB1-9391-65AA566FF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5FC3684-0929-46EE-A97F-3BEE86C8F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A48D12F2-FF9C-47E1-98F3-5F2209DF34B7}"/>
              </a:ext>
            </a:extLst>
          </p:cNvPr>
          <p:cNvSpPr txBox="1">
            <a:spLocks/>
          </p:cNvSpPr>
          <p:nvPr/>
        </p:nvSpPr>
        <p:spPr>
          <a:xfrm>
            <a:off x="1202839" y="5782821"/>
            <a:ext cx="8701458" cy="1744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he-IL" sz="2400" b="1" dirty="0">
                <a:latin typeface="Calibri" panose="020F0502020204030204" pitchFamily="34" charset="0"/>
                <a:cs typeface="Calibri" panose="020F0502020204030204" pitchFamily="34" charset="0"/>
              </a:rPr>
              <a:t>רועי עמר, בר כץ, רינת </a:t>
            </a:r>
            <a:r>
              <a:rPr lang="he-IL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סטודנץ</a:t>
            </a:r>
            <a:r>
              <a:rPr lang="he-IL" sz="2400" b="1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400" b="1" dirty="0">
                <a:latin typeface="Calibri" panose="020F0502020204030204" pitchFamily="34" charset="0"/>
                <a:cs typeface="Calibri" panose="020F0502020204030204" pitchFamily="34" charset="0"/>
              </a:rPr>
              <a:t>הודיה מקונן, אנסטסיה קוקין, חיים אזולאי</a:t>
            </a:r>
            <a:endParaRPr lang="en-IL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DB5B7EA-E586-49E5-95FF-8FE222F9B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548" y="2534314"/>
            <a:ext cx="3565383" cy="3565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2AC05D-AC5A-44B2-B83E-14CEF258BB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4695" y="244582"/>
            <a:ext cx="8304561" cy="2204491"/>
          </a:xfrm>
        </p:spPr>
        <p:txBody>
          <a:bodyPr anchor="ctr">
            <a:normAutofit fontScale="90000"/>
          </a:bodyPr>
          <a:lstStyle/>
          <a:p>
            <a:pPr rtl="1"/>
            <a:r>
              <a:rPr lang="he-IL" sz="6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מטלת סיום קורס</a:t>
            </a:r>
            <a:br>
              <a:rPr lang="he-IL" sz="6600" b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e-IL" sz="6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(עבודת צוות)</a:t>
            </a:r>
            <a:br>
              <a:rPr lang="he-IL" sz="6600" b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6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G9</a:t>
            </a:r>
            <a:endParaRPr lang="en-IL" sz="6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85669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32D15-1BB8-46F4-8210-1A7F8A65A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קושי בקבלת החלטות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קושי בחלוקת העבודה(אין אחראי על חלוקת העבודה) 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קושי בקבלת תמונת מעקב ובקרה ברורה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2712EC-670A-479A-B5B5-BBD0A4F66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he-IL" sz="54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  <a:r>
              <a:rPr lang="en-US" sz="54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EGOLESS</a:t>
            </a:r>
            <a:r>
              <a:rPr lang="he-IL" sz="54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מסקנות מעבודה במודל </a:t>
            </a:r>
            <a:endParaRPr lang="en-IL" sz="5400" b="1" u="sng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8B5911B-CAFE-4AA4-8BE6-A080565CA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868"/>
            <a:ext cx="1175132" cy="117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80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4" name="Rectangle 1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85" name="Top Left">
            <a:extLst>
              <a:ext uri="{FF2B5EF4-FFF2-40B4-BE49-F238E27FC236}">
                <a16:creationId xmlns:a16="http://schemas.microsoft.com/office/drawing/2014/main" id="{DC655204-C06A-4A55-9BB4-C79C4AF9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83BC876-5C0C-438A-8928-B1EC2E1E4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86" name="Freeform: Shape 16">
              <a:extLst>
                <a:ext uri="{FF2B5EF4-FFF2-40B4-BE49-F238E27FC236}">
                  <a16:creationId xmlns:a16="http://schemas.microsoft.com/office/drawing/2014/main" id="{B9B3EEC1-86B7-4DB1-AB38-E2D74939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17">
              <a:extLst>
                <a:ext uri="{FF2B5EF4-FFF2-40B4-BE49-F238E27FC236}">
                  <a16:creationId xmlns:a16="http://schemas.microsoft.com/office/drawing/2014/main" id="{BEB2CD0B-3D3E-4CF3-92F5-7AE77C22C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18">
              <a:extLst>
                <a:ext uri="{FF2B5EF4-FFF2-40B4-BE49-F238E27FC236}">
                  <a16:creationId xmlns:a16="http://schemas.microsoft.com/office/drawing/2014/main" id="{01561934-15F2-4620-A65F-28EB73CD7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19">
              <a:extLst>
                <a:ext uri="{FF2B5EF4-FFF2-40B4-BE49-F238E27FC236}">
                  <a16:creationId xmlns:a16="http://schemas.microsoft.com/office/drawing/2014/main" id="{DB9278E2-D464-4DE2-B229-D3D02ED2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20">
              <a:extLst>
                <a:ext uri="{FF2B5EF4-FFF2-40B4-BE49-F238E27FC236}">
                  <a16:creationId xmlns:a16="http://schemas.microsoft.com/office/drawing/2014/main" id="{67AA3CE0-412D-4C03-9203-878479E0A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21">
              <a:extLst>
                <a:ext uri="{FF2B5EF4-FFF2-40B4-BE49-F238E27FC236}">
                  <a16:creationId xmlns:a16="http://schemas.microsoft.com/office/drawing/2014/main" id="{85785346-E446-47E2-B3DD-C1C561E68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22">
              <a:extLst>
                <a:ext uri="{FF2B5EF4-FFF2-40B4-BE49-F238E27FC236}">
                  <a16:creationId xmlns:a16="http://schemas.microsoft.com/office/drawing/2014/main" id="{0F6388E0-BD20-4901-B128-88D3D56A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11959C7-C2C9-4A90-98AA-83FFA469C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990" y="295715"/>
            <a:ext cx="7176198" cy="1664573"/>
          </a:xfrm>
        </p:spPr>
        <p:txBody>
          <a:bodyPr>
            <a:noAutofit/>
          </a:bodyPr>
          <a:lstStyle/>
          <a:p>
            <a:pPr algn="r"/>
            <a:r>
              <a:rPr lang="he-IL" sz="54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כלים שימושיים לעבודת צוות:</a:t>
            </a:r>
            <a:endParaRPr lang="en-IL" sz="5400" b="1" u="sng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8B964-F4F3-401F-9764-828761361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758" y="1810379"/>
            <a:ext cx="4987488" cy="3728613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§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endParaRPr lang="he-IL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JIRA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DISCORD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קפה </a:t>
            </a: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he-IL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E837806-3396-4AB1-8775-0F496A97FF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11" b="94111" l="10000" r="90000">
                        <a14:foregroundMark x1="27126" y1="17222" x2="25805" y2="21667"/>
                        <a14:foregroundMark x1="25805" y1="21667" x2="25805" y2="21667"/>
                        <a14:foregroundMark x1="25632" y1="22556" x2="25632" y2="22556"/>
                        <a14:foregroundMark x1="25632" y1="22889" x2="25632" y2="23889"/>
                        <a14:foregroundMark x1="25115" y1="23556" x2="25115" y2="23556"/>
                        <a14:foregroundMark x1="25115" y1="23556" x2="25115" y2="23556"/>
                        <a14:foregroundMark x1="25115" y1="23556" x2="25115" y2="23556"/>
                        <a14:foregroundMark x1="25115" y1="24111" x2="25115" y2="24111"/>
                        <a14:foregroundMark x1="25115" y1="24111" x2="25115" y2="24111"/>
                        <a14:foregroundMark x1="25000" y1="24778" x2="25000" y2="24778"/>
                        <a14:foregroundMark x1="25000" y1="25111" x2="25000" y2="25111"/>
                        <a14:foregroundMark x1="25000" y1="25111" x2="25000" y2="26667"/>
                        <a14:foregroundMark x1="25000" y1="26667" x2="25000" y2="26667"/>
                        <a14:foregroundMark x1="25000" y1="27000" x2="25000" y2="27000"/>
                        <a14:foregroundMark x1="25000" y1="27667" x2="25000" y2="27667"/>
                        <a14:foregroundMark x1="25000" y1="28000" x2="25000" y2="28889"/>
                        <a14:foregroundMark x1="25000" y1="28889" x2="24828" y2="31444"/>
                        <a14:foregroundMark x1="24828" y1="31444" x2="24828" y2="31444"/>
                        <a14:foregroundMark x1="24828" y1="31444" x2="24828" y2="31444"/>
                        <a14:foregroundMark x1="24828" y1="31444" x2="24828" y2="31444"/>
                        <a14:foregroundMark x1="24828" y1="31444" x2="24828" y2="31444"/>
                        <a14:foregroundMark x1="24828" y1="34000" x2="24828" y2="34000"/>
                        <a14:foregroundMark x1="24828" y1="34000" x2="24828" y2="34000"/>
                        <a14:foregroundMark x1="24483" y1="30889" x2="24483" y2="30889"/>
                        <a14:foregroundMark x1="24483" y1="30889" x2="24138" y2="35667"/>
                        <a14:foregroundMark x1="24138" y1="35667" x2="24138" y2="35667"/>
                        <a14:foregroundMark x1="23966" y1="36222" x2="23966" y2="36222"/>
                        <a14:foregroundMark x1="23966" y1="36222" x2="23966" y2="36222"/>
                        <a14:foregroundMark x1="23851" y1="37556" x2="23851" y2="37556"/>
                        <a14:foregroundMark x1="23851" y1="37556" x2="23333" y2="37889"/>
                        <a14:foregroundMark x1="23333" y1="37889" x2="23333" y2="37889"/>
                        <a14:foregroundMark x1="23333" y1="37889" x2="22816" y2="38778"/>
                        <a14:foregroundMark x1="22816" y1="38778" x2="22816" y2="38778"/>
                        <a14:foregroundMark x1="22816" y1="38778" x2="22816" y2="38778"/>
                        <a14:foregroundMark x1="22816" y1="38778" x2="22816" y2="38778"/>
                        <a14:foregroundMark x1="22529" y1="38778" x2="22529" y2="38778"/>
                        <a14:foregroundMark x1="22529" y1="39111" x2="22529" y2="39111"/>
                        <a14:foregroundMark x1="22184" y1="39778" x2="22184" y2="39778"/>
                        <a14:foregroundMark x1="21839" y1="40667" x2="21207" y2="42556"/>
                        <a14:foregroundMark x1="19713" y1="44556" x2="19713" y2="44556"/>
                        <a14:foregroundMark x1="19540" y1="44778" x2="19540" y2="44778"/>
                        <a14:foregroundMark x1="19080" y1="45778" x2="19080" y2="45778"/>
                        <a14:foregroundMark x1="19080" y1="46444" x2="18736" y2="47333"/>
                        <a14:foregroundMark x1="18563" y1="47667" x2="18218" y2="49333"/>
                        <a14:foregroundMark x1="18046" y1="49556" x2="17759" y2="50556"/>
                        <a14:foregroundMark x1="17759" y1="50556" x2="17759" y2="50556"/>
                        <a14:foregroundMark x1="17759" y1="50556" x2="17759" y2="50556"/>
                        <a14:foregroundMark x1="17414" y1="51222" x2="17414" y2="51222"/>
                        <a14:foregroundMark x1="17414" y1="51222" x2="17414" y2="51222"/>
                        <a14:foregroundMark x1="17414" y1="51222" x2="17414" y2="51222"/>
                        <a14:foregroundMark x1="17414" y1="51556" x2="17414" y2="51556"/>
                        <a14:foregroundMark x1="17414" y1="51556" x2="16897" y2="52111"/>
                        <a14:foregroundMark x1="16782" y1="52111" x2="16782" y2="52111"/>
                        <a14:foregroundMark x1="16782" y1="52111" x2="16782" y2="52111"/>
                        <a14:foregroundMark x1="16609" y1="52111" x2="16092" y2="53111"/>
                        <a14:foregroundMark x1="16092" y1="53444" x2="16092" y2="53444"/>
                        <a14:foregroundMark x1="16092" y1="53444" x2="15287" y2="55333"/>
                        <a14:foregroundMark x1="15287" y1="55333" x2="15287" y2="55333"/>
                        <a14:foregroundMark x1="15115" y1="55667" x2="15115" y2="55667"/>
                        <a14:foregroundMark x1="14598" y1="57222" x2="14598" y2="57222"/>
                        <a14:foregroundMark x1="14598" y1="58222" x2="14310" y2="60444"/>
                        <a14:foregroundMark x1="14310" y1="60444" x2="13621" y2="63889"/>
                        <a14:foregroundMark x1="13621" y1="63889" x2="13621" y2="63889"/>
                        <a14:foregroundMark x1="13621" y1="63889" x2="13276" y2="66444"/>
                        <a14:foregroundMark x1="13276" y1="67778" x2="13276" y2="67778"/>
                        <a14:foregroundMark x1="18908" y1="93111" x2="18908" y2="93111"/>
                        <a14:foregroundMark x1="31207" y1="87778" x2="31207" y2="87778"/>
                        <a14:foregroundMark x1="29598" y1="79444" x2="29598" y2="80444"/>
                        <a14:foregroundMark x1="25977" y1="84222" x2="25460" y2="85222"/>
                        <a14:foregroundMark x1="24483" y1="85889" x2="24483" y2="85889"/>
                        <a14:foregroundMark x1="24310" y1="86222" x2="22356" y2="88444"/>
                        <a14:foregroundMark x1="21667" y1="88444" x2="21034" y2="89000"/>
                        <a14:foregroundMark x1="21034" y1="89000" x2="20230" y2="90333"/>
                        <a14:foregroundMark x1="20230" y1="90333" x2="20230" y2="90333"/>
                        <a14:foregroundMark x1="19368" y1="91222" x2="19368" y2="91222"/>
                        <a14:foregroundMark x1="18758" y1="92966" x2="18908" y2="93444"/>
                        <a14:foregroundMark x1="38966" y1="10444" x2="38966" y2="10444"/>
                        <a14:foregroundMark x1="34828" y1="11111" x2="34828" y2="11111"/>
                        <a14:foregroundMark x1="33678" y1="9556" x2="33678" y2="9556"/>
                        <a14:foregroundMark x1="34828" y1="9556" x2="34828" y2="9556"/>
                        <a14:foregroundMark x1="35517" y1="9556" x2="35517" y2="9556"/>
                        <a14:foregroundMark x1="39598" y1="9222" x2="39598" y2="9222"/>
                        <a14:foregroundMark x1="46839" y1="7333" x2="46839" y2="7333"/>
                        <a14:foregroundMark x1="75159" y1="21642" x2="75287" y2="22556"/>
                        <a14:foregroundMark x1="75632" y1="24111" x2="75632" y2="24111"/>
                        <a14:foregroundMark x1="75115" y1="22556" x2="75632" y2="23889"/>
                        <a14:foregroundMark x1="75632" y1="24111" x2="75632" y2="24111"/>
                        <a14:foregroundMark x1="76264" y1="26444" x2="76264" y2="26444"/>
                        <a14:foregroundMark x1="76782" y1="29222" x2="76782" y2="29222"/>
                        <a14:foregroundMark x1="76954" y1="29889" x2="76954" y2="29889"/>
                        <a14:foregroundMark x1="78276" y1="32778" x2="78276" y2="32778"/>
                        <a14:foregroundMark x1="78276" y1="32778" x2="78276" y2="32778"/>
                        <a14:foregroundMark x1="84368" y1="46444" x2="84368" y2="46444"/>
                        <a14:foregroundMark x1="84368" y1="40111" x2="84368" y2="40111"/>
                        <a14:foregroundMark x1="84655" y1="39444" x2="84655" y2="39444"/>
                        <a14:foregroundMark x1="85000" y1="36889" x2="85000" y2="36889"/>
                        <a14:foregroundMark x1="85345" y1="35667" x2="85345" y2="35667"/>
                        <a14:foregroundMark x1="84540" y1="39111" x2="84540" y2="40111"/>
                        <a14:foregroundMark x1="84195" y1="41000" x2="84195" y2="41000"/>
                        <a14:foregroundMark x1="84023" y1="42333" x2="83851" y2="44222"/>
                        <a14:foregroundMark x1="83851" y1="44222" x2="83851" y2="44222"/>
                        <a14:foregroundMark x1="83506" y1="44556" x2="83506" y2="44556"/>
                        <a14:foregroundMark x1="83218" y1="45111" x2="83218" y2="45111"/>
                        <a14:foregroundMark x1="82874" y1="40111" x2="82874" y2="40111"/>
                        <a14:foregroundMark x1="82874" y1="40111" x2="82874" y2="40111"/>
                        <a14:foregroundMark x1="84540" y1="37889" x2="84540" y2="37889"/>
                        <a14:foregroundMark x1="84655" y1="36556" x2="84655" y2="36556"/>
                        <a14:foregroundMark x1="84655" y1="35000" x2="84655" y2="35000"/>
                        <a14:foregroundMark x1="79253" y1="93778" x2="78563" y2="93444"/>
                        <a14:foregroundMark x1="72816" y1="91556" x2="72816" y2="91556"/>
                        <a14:foregroundMark x1="62471" y1="39444" x2="62471" y2="39444"/>
                        <a14:foregroundMark x1="47989" y1="15222" x2="47989" y2="15222"/>
                        <a14:foregroundMark x1="46207" y1="16222" x2="45402" y2="34000"/>
                        <a14:foregroundMark x1="45402" y1="34000" x2="48218" y2="15444"/>
                        <a14:foregroundMark x1="48218" y1="15444" x2="43218" y2="21667"/>
                        <a14:foregroundMark x1="43736" y1="17444" x2="44368" y2="19111"/>
                        <a14:foregroundMark x1="45057" y1="20667" x2="45057" y2="20667"/>
                        <a14:foregroundMark x1="54425" y1="43889" x2="54425" y2="43889"/>
                        <a14:foregroundMark x1="54425" y1="42556" x2="52931" y2="58222"/>
                        <a14:foregroundMark x1="52299" y1="60444" x2="52299" y2="60444"/>
                        <a14:foregroundMark x1="50460" y1="60111" x2="44885" y2="55667"/>
                        <a14:foregroundMark x1="43563" y1="55333" x2="35172" y2="55333"/>
                        <a14:foregroundMark x1="30230" y1="55667" x2="30230" y2="55667"/>
                        <a14:foregroundMark x1="30230" y1="55667" x2="30230" y2="55667"/>
                        <a14:foregroundMark x1="30230" y1="55667" x2="30230" y2="55667"/>
                        <a14:foregroundMark x1="30230" y1="55333" x2="27759" y2="54000"/>
                        <a14:foregroundMark x1="27759" y1="54000" x2="27759" y2="54000"/>
                        <a14:foregroundMark x1="27126" y1="54000" x2="27126" y2="54000"/>
                        <a14:foregroundMark x1="27126" y1="54333" x2="28736" y2="54333"/>
                        <a14:foregroundMark x1="30057" y1="53111" x2="31207" y2="51778"/>
                        <a14:foregroundMark x1="33218" y1="49889" x2="33046" y2="52111"/>
                        <a14:foregroundMark x1="29080" y1="58222" x2="26954" y2="59444"/>
                        <a14:foregroundMark x1="24483" y1="55000" x2="24138" y2="60778"/>
                        <a14:foregroundMark x1="24138" y1="69333" x2="24138" y2="69333"/>
                        <a14:foregroundMark x1="24138" y1="71889" x2="24138" y2="73444"/>
                        <a14:foregroundMark x1="24138" y1="75000" x2="24138" y2="77000"/>
                        <a14:foregroundMark x1="24138" y1="77222" x2="24828" y2="80111"/>
                        <a14:foregroundMark x1="24828" y1="80111" x2="25460" y2="81111"/>
                        <a14:foregroundMark x1="25460" y1="81111" x2="26437" y2="83000"/>
                        <a14:foregroundMark x1="27471" y1="84222" x2="27759" y2="85222"/>
                        <a14:foregroundMark x1="27759" y1="85222" x2="27759" y2="85222"/>
                        <a14:foregroundMark x1="28908" y1="80111" x2="28908" y2="80111"/>
                        <a14:foregroundMark x1="29253" y1="72778" x2="29253" y2="72778"/>
                        <a14:foregroundMark x1="29253" y1="72778" x2="26609" y2="77222"/>
                        <a14:foregroundMark x1="31897" y1="76333" x2="31897" y2="76333"/>
                        <a14:foregroundMark x1="32874" y1="71889" x2="29080" y2="72444"/>
                        <a14:foregroundMark x1="28908" y1="72444" x2="41149" y2="77111"/>
                        <a14:foregroundMark x1="41149" y1="77111" x2="41092" y2="76667"/>
                        <a14:foregroundMark x1="35977" y1="80444" x2="26954" y2="85889"/>
                        <a14:foregroundMark x1="24138" y1="87778" x2="33161" y2="86667"/>
                        <a14:foregroundMark x1="33161" y1="86667" x2="40460" y2="81111"/>
                        <a14:foregroundMark x1="66897" y1="34667" x2="72816" y2="79444"/>
                        <a14:foregroundMark x1="69885" y1="35333" x2="71839" y2="68333"/>
                        <a14:foregroundMark x1="69885" y1="33111" x2="53908" y2="39444"/>
                        <a14:foregroundMark x1="59655" y1="32444" x2="47874" y2="58778"/>
                        <a14:foregroundMark x1="47874" y1="58778" x2="46667" y2="57889"/>
                        <a14:foregroundMark x1="40460" y1="18778" x2="49080" y2="17444"/>
                        <a14:foregroundMark x1="49080" y1="17444" x2="56724" y2="28333"/>
                        <a14:foregroundMark x1="56724" y1="28333" x2="62184" y2="42778"/>
                        <a14:foregroundMark x1="62184" y1="42778" x2="68506" y2="78556"/>
                        <a14:foregroundMark x1="68506" y1="78556" x2="75287" y2="83667"/>
                        <a14:foregroundMark x1="82874" y1="75333" x2="82874" y2="75333"/>
                        <a14:foregroundMark x1="84655" y1="74667" x2="84655" y2="74667"/>
                        <a14:foregroundMark x1="84540" y1="76000" x2="84540" y2="76000"/>
                        <a14:backgroundMark x1="10345" y1="19111" x2="10345" y2="19111"/>
                        <a14:backgroundMark x1="15460" y1="14889" x2="11724" y2="31889"/>
                        <a14:backgroundMark x1="11724" y1="31889" x2="5115" y2="42444"/>
                        <a14:backgroundMark x1="5115" y1="42444" x2="7069" y2="33667"/>
                        <a14:backgroundMark x1="23333" y1="11111" x2="19943" y2="26444"/>
                        <a14:backgroundMark x1="19943" y1="26444" x2="16897" y2="30556"/>
                        <a14:backgroundMark x1="17414" y1="92556" x2="17414" y2="92556"/>
                        <a14:backgroundMark x1="16092" y1="91222" x2="16092" y2="91222"/>
                        <a14:backgroundMark x1="16092" y1="90667" x2="17586" y2="94444"/>
                        <a14:backgroundMark x1="13276" y1="73444" x2="13276" y2="73444"/>
                        <a14:backgroundMark x1="11322" y1="71222" x2="12644" y2="77222"/>
                        <a14:backgroundMark x1="12126" y1="69333" x2="16897" y2="90889"/>
                        <a14:backgroundMark x1="74828" y1="17444" x2="75000" y2="21667"/>
                        <a14:backgroundMark x1="84540" y1="33111" x2="84540" y2="34333"/>
                        <a14:backgroundMark x1="83333" y1="88111" x2="82184" y2="9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20" r="23429" b="-1"/>
          <a:stretch/>
        </p:blipFill>
        <p:spPr>
          <a:xfrm>
            <a:off x="6643710" y="1928172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5" name="Bottom Right">
            <a:extLst>
              <a:ext uri="{FF2B5EF4-FFF2-40B4-BE49-F238E27FC236}">
                <a16:creationId xmlns:a16="http://schemas.microsoft.com/office/drawing/2014/main" id="{4C476EAB-383B-48F9-B661-B049EB50A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93" name="Freeform: Shape 25">
              <a:extLst>
                <a:ext uri="{FF2B5EF4-FFF2-40B4-BE49-F238E27FC236}">
                  <a16:creationId xmlns:a16="http://schemas.microsoft.com/office/drawing/2014/main" id="{3045FFB7-76A2-4C6F-A15F-23BF1597C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7" name="Graphic 157">
              <a:extLst>
                <a:ext uri="{FF2B5EF4-FFF2-40B4-BE49-F238E27FC236}">
                  <a16:creationId xmlns:a16="http://schemas.microsoft.com/office/drawing/2014/main" id="{F4E5EB5B-D417-4B20-9CBE-F3DCCA5F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4" name="Freeform: Shape 28">
                <a:extLst>
                  <a:ext uri="{FF2B5EF4-FFF2-40B4-BE49-F238E27FC236}">
                    <a16:creationId xmlns:a16="http://schemas.microsoft.com/office/drawing/2014/main" id="{56643958-DAAD-4611-BCC7-9BDB5917C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29">
                <a:extLst>
                  <a:ext uri="{FF2B5EF4-FFF2-40B4-BE49-F238E27FC236}">
                    <a16:creationId xmlns:a16="http://schemas.microsoft.com/office/drawing/2014/main" id="{263D00C7-B9D3-4681-8C55-F137CBD36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30">
                <a:extLst>
                  <a:ext uri="{FF2B5EF4-FFF2-40B4-BE49-F238E27FC236}">
                    <a16:creationId xmlns:a16="http://schemas.microsoft.com/office/drawing/2014/main" id="{0539B678-9BB9-4639-B9A4-4511639BB4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31">
                <a:extLst>
                  <a:ext uri="{FF2B5EF4-FFF2-40B4-BE49-F238E27FC236}">
                    <a16:creationId xmlns:a16="http://schemas.microsoft.com/office/drawing/2014/main" id="{C14F8CDF-D0D2-43AD-A7AB-0871C24A6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32">
                <a:extLst>
                  <a:ext uri="{FF2B5EF4-FFF2-40B4-BE49-F238E27FC236}">
                    <a16:creationId xmlns:a16="http://schemas.microsoft.com/office/drawing/2014/main" id="{25D54C27-D98D-4E8C-87BD-E0ECAB3BA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33">
                <a:extLst>
                  <a:ext uri="{FF2B5EF4-FFF2-40B4-BE49-F238E27FC236}">
                    <a16:creationId xmlns:a16="http://schemas.microsoft.com/office/drawing/2014/main" id="{CA10EDED-B646-4197-BF0C-C4A83018BA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34">
                <a:extLst>
                  <a:ext uri="{FF2B5EF4-FFF2-40B4-BE49-F238E27FC236}">
                    <a16:creationId xmlns:a16="http://schemas.microsoft.com/office/drawing/2014/main" id="{B9B3D029-DC96-4655-89E2-D9387B3D5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1" name="Freeform: Shape 27">
              <a:extLst>
                <a:ext uri="{FF2B5EF4-FFF2-40B4-BE49-F238E27FC236}">
                  <a16:creationId xmlns:a16="http://schemas.microsoft.com/office/drawing/2014/main" id="{EF12D98D-E6A5-437D-830E-C5C0E7ACE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B416C432-74E8-452C-8FD0-5D3CEC527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868"/>
            <a:ext cx="1175132" cy="117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85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4" name="Top Left">
            <a:extLst>
              <a:ext uri="{FF2B5EF4-FFF2-40B4-BE49-F238E27FC236}">
                <a16:creationId xmlns:a16="http://schemas.microsoft.com/office/drawing/2014/main" id="{DC655204-C06A-4A55-9BB4-C79C4AF9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83BC876-5C0C-438A-8928-B1EC2E1E4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9B3EEC1-86B7-4DB1-AB38-E2D74939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EB2CD0B-3D3E-4CF3-92F5-7AE77C22C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1561934-15F2-4620-A65F-28EB73CD7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B9278E2-D464-4DE2-B229-D3D02ED2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7AA3CE0-412D-4C03-9203-878479E0A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5785346-E446-47E2-B3DD-C1C561E68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F6388E0-BD20-4901-B128-88D3D56A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AE7F446-88F3-4516-B632-CE8E2E9D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188" y="263774"/>
            <a:ext cx="5768201" cy="1664573"/>
          </a:xfrm>
        </p:spPr>
        <p:txBody>
          <a:bodyPr>
            <a:noAutofit/>
          </a:bodyPr>
          <a:lstStyle/>
          <a:p>
            <a:pPr algn="r"/>
            <a:r>
              <a:rPr lang="he-IL" sz="54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טיפים להצלחה כצוות:</a:t>
            </a:r>
            <a:endParaRPr lang="en-IL" sz="5400" b="1" u="sng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96B4B7-DD0B-4060-ACDC-826585698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779" y="1877610"/>
            <a:ext cx="7307756" cy="3728613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קביעת מפגש שבועי 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חלוקת משימות ולו"ז עבודה להמשך השבוע(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JIRA</a:t>
            </a: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חלוקת משימות לתתי משימות קטנות 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יצירת מנגנון יעיל לקבלת החלטות בתוך הקבוצה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לקחת הכל בפרופורציה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r" rtl="1">
              <a:buNone/>
            </a:pPr>
            <a:endParaRPr lang="en-IL" sz="3200" dirty="0"/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9FA147F-F1DA-4A11-81AE-CD833F49D7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4" r="16892" b="1"/>
          <a:stretch/>
        </p:blipFill>
        <p:spPr>
          <a:xfrm>
            <a:off x="7785057" y="585256"/>
            <a:ext cx="4334372" cy="4334372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54" name="Bottom Right">
            <a:extLst>
              <a:ext uri="{FF2B5EF4-FFF2-40B4-BE49-F238E27FC236}">
                <a16:creationId xmlns:a16="http://schemas.microsoft.com/office/drawing/2014/main" id="{4C476EAB-383B-48F9-B661-B049EB50A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045FFB7-76A2-4C6F-A15F-23BF1597C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6" name="Graphic 157">
              <a:extLst>
                <a:ext uri="{FF2B5EF4-FFF2-40B4-BE49-F238E27FC236}">
                  <a16:creationId xmlns:a16="http://schemas.microsoft.com/office/drawing/2014/main" id="{F4E5EB5B-D417-4B20-9CBE-F3DCCA5F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6643958-DAAD-4611-BCC7-9BDB5917C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63D00C7-B9D3-4681-8C55-F137CBD36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539B678-9BB9-4639-B9A4-4511639BB4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14F8CDF-D0D2-43AD-A7AB-0871C24A6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5D54C27-D98D-4E8C-87BD-E0ECAB3BA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A10EDED-B646-4197-BF0C-C4A83018BA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9B3D029-DC96-4655-89E2-D9387B3D5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F12D98D-E6A5-437D-830E-C5C0E7ACE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F0D6CD87-2713-42DB-8CA5-DC835D118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868"/>
            <a:ext cx="1175132" cy="117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21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93" name="Top left">
            <a:extLst>
              <a:ext uri="{FF2B5EF4-FFF2-40B4-BE49-F238E27FC236}">
                <a16:creationId xmlns:a16="http://schemas.microsoft.com/office/drawing/2014/main" id="{5089F41F-380F-4E05-9A56-4C8F456E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A95964E-B60E-42AA-AAF3-91A4345B3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C9A41BA-B255-49A5-9A9C-46B951135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5076F12-9630-46F2-ADAF-617D35489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81DD2B33-B10F-441B-A5DE-95F578BE7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1C0380C-3C12-4AD4-A59D-9F4A5B527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012F9BC-0D26-4714-96A0-BB74332F9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0BDD384-5C35-40DD-81BD-260F7CD7C9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9813DFC-2118-4F9F-B162-1DD0A32B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932802B-1779-493B-B5C1-AD5F3B676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814412" cy="1664573"/>
          </a:xfrm>
        </p:spPr>
        <p:txBody>
          <a:bodyPr>
            <a:normAutofit/>
          </a:bodyPr>
          <a:lstStyle/>
          <a:p>
            <a:pPr algn="r"/>
            <a:r>
              <a:rPr lang="he-IL" sz="54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סיכום:</a:t>
            </a:r>
            <a:endParaRPr lang="en-IL" sz="5400" b="1" u="sng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AD5D84-91E7-40B6-918F-990EF8E11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814102" cy="3728613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שאלות?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תודה על ההקשבה!</a:t>
            </a:r>
          </a:p>
          <a:p>
            <a:pPr algn="r" rtl="1">
              <a:buFont typeface="Wingdings" panose="05000000000000000000" pitchFamily="2" charset="2"/>
              <a:buChar char="§"/>
            </a:pPr>
            <a:endParaRPr lang="he-IL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r" rtl="1">
              <a:buNone/>
            </a:pPr>
            <a:endParaRPr lang="he-IL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r" rtl="1">
              <a:buNone/>
            </a:pPr>
            <a:endParaRPr lang="en-IL" sz="3200" dirty="0"/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5EEDAC0-CD59-4B81-851C-F3E11D67B6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56" b="96889" l="4467" r="99000">
                        <a14:foregroundMark x1="18867" y1="12778" x2="18867" y2="12778"/>
                        <a14:foregroundMark x1="8733" y1="12778" x2="40467" y2="15111"/>
                        <a14:foregroundMark x1="11600" y1="8889" x2="4533" y2="6556"/>
                        <a14:foregroundMark x1="4533" y1="7333" x2="4533" y2="10444"/>
                        <a14:foregroundMark x1="4800" y1="21000" x2="6400" y2="57778"/>
                        <a14:foregroundMark x1="37400" y1="8111" x2="78333" y2="16667"/>
                        <a14:foregroundMark x1="78333" y1="16667" x2="93667" y2="11222"/>
                        <a14:foregroundMark x1="94667" y1="8111" x2="97467" y2="21778"/>
                        <a14:foregroundMark x1="97000" y1="15111" x2="93800" y2="61889"/>
                        <a14:foregroundMark x1="93800" y1="61889" x2="99000" y2="82778"/>
                        <a14:foregroundMark x1="99000" y1="82778" x2="98133" y2="96889"/>
                        <a14:foregroundMark x1="8267" y1="32778" x2="9467" y2="53333"/>
                        <a14:foregroundMark x1="9467" y1="53333" x2="5000" y2="82000"/>
                        <a14:foregroundMark x1="17000" y1="24556" x2="27267" y2="32000"/>
                        <a14:foregroundMark x1="51467" y1="11667" x2="52867" y2="38556"/>
                        <a14:foregroundMark x1="50733" y1="60556" x2="44267" y2="77889"/>
                        <a14:foregroundMark x1="44267" y1="77889" x2="42067" y2="79222"/>
                        <a14:foregroundMark x1="46333" y1="58111" x2="47867" y2="79111"/>
                        <a14:foregroundMark x1="47867" y1="79111" x2="49600" y2="76889"/>
                        <a14:foregroundMark x1="51667" y1="56556" x2="33133" y2="7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04" r="28892"/>
          <a:stretch/>
        </p:blipFill>
        <p:spPr>
          <a:xfrm>
            <a:off x="6287698" y="1019569"/>
            <a:ext cx="5156574" cy="4818861"/>
          </a:xfrm>
          <a:prstGeom prst="rect">
            <a:avLst/>
          </a:prstGeom>
        </p:spPr>
      </p:pic>
      <p:grpSp>
        <p:nvGrpSpPr>
          <p:cNvPr id="103" name="Bottom Right">
            <a:extLst>
              <a:ext uri="{FF2B5EF4-FFF2-40B4-BE49-F238E27FC236}">
                <a16:creationId xmlns:a16="http://schemas.microsoft.com/office/drawing/2014/main" id="{FF8C87E7-85A6-4119-B524-84AA9C0AA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795C3BD-3FC3-4E1B-AD87-32CDB6EEC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05" name="Graphic 157">
              <a:extLst>
                <a:ext uri="{FF2B5EF4-FFF2-40B4-BE49-F238E27FC236}">
                  <a16:creationId xmlns:a16="http://schemas.microsoft.com/office/drawing/2014/main" id="{48C556CD-2C4A-474F-9FF7-77BBE788F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5ADB469-31B7-4DEF-BB35-B16F50DBE8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5B70D859-00C6-4B2A-934C-68F32BA7C5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8AC0917A-2A49-4846-9772-79EEA1C99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4DD6C017-B6D4-4DDE-90B4-DBA925B48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30A4B39-910B-4EB2-997D-208FB20D15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05DCA9C3-2763-4D68-BBAE-82D1DA0E9E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56A41BA-B004-4C26-806A-B2AAA1E285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60C5622-37F7-4A22-A941-BAAFD864F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84" name="Picture 83" descr="Icon&#10;&#10;Description automatically generated">
            <a:extLst>
              <a:ext uri="{FF2B5EF4-FFF2-40B4-BE49-F238E27FC236}">
                <a16:creationId xmlns:a16="http://schemas.microsoft.com/office/drawing/2014/main" id="{62E38F78-4789-4582-8BB0-EB7AA0326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868"/>
            <a:ext cx="1175132" cy="117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67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60" name="Bottom Right">
            <a:extLst>
              <a:ext uri="{FF2B5EF4-FFF2-40B4-BE49-F238E27FC236}">
                <a16:creationId xmlns:a16="http://schemas.microsoft.com/office/drawing/2014/main" id="{FD57FA8A-6F6A-4738-A4C4-A1CA44170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722FA65-4717-473D-935C-1E9703E21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62" name="Graphic 157">
              <a:extLst>
                <a:ext uri="{FF2B5EF4-FFF2-40B4-BE49-F238E27FC236}">
                  <a16:creationId xmlns:a16="http://schemas.microsoft.com/office/drawing/2014/main" id="{0481A62F-BE87-4513-97B2-027784C6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00486A8-7935-4814-A88E-8AB9135699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D5DFA27-8F9C-4DAD-841C-EC15FDFDF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BD0BA0A-7296-4EF5-8B4C-9644798AB6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5F1A67E-7F6A-4D1C-9630-CEA191C725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E1300E6-8909-46D4-80E7-2122D24D3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DE4C708C-5388-41A0-984B-3698E2B9EB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5D7DAE6-94E0-4A1D-92A3-7D751872B7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F513D8C-ECEE-40F4-99D3-6C744A1E9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2" name="Top Left">
            <a:extLst>
              <a:ext uri="{FF2B5EF4-FFF2-40B4-BE49-F238E27FC236}">
                <a16:creationId xmlns:a16="http://schemas.microsoft.com/office/drawing/2014/main" id="{FA83938A-824D-4A58-A16F-424E25498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B7029D1-A024-479E-8B61-B6C59454B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D14A3F6-E603-4A77-BE8B-52A8CC119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3BABB92-B7C9-439B-A407-C26CAC92F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3806CE1-04AF-4087-986A-DBEB7450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73482B9-3ACD-4DBF-BF7A-865B7BBD1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BF72E41-C373-4050-A899-B9FDE5113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B521439-93BF-4D49-9EB4-9FA798186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1" name="Cross">
            <a:extLst>
              <a:ext uri="{FF2B5EF4-FFF2-40B4-BE49-F238E27FC236}">
                <a16:creationId xmlns:a16="http://schemas.microsoft.com/office/drawing/2014/main" id="{8593C7C3-23A8-4377-B2A6-0AA4120CF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" y="553414"/>
            <a:ext cx="118872" cy="118872"/>
            <a:chOff x="1175347" y="3733800"/>
            <a:chExt cx="118872" cy="118872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DF09466-D21B-48B6-B71E-2E3DC7068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E19A168-D974-4872-8F82-BDB7121D1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5" name="Cross">
            <a:extLst>
              <a:ext uri="{FF2B5EF4-FFF2-40B4-BE49-F238E27FC236}">
                <a16:creationId xmlns:a16="http://schemas.microsoft.com/office/drawing/2014/main" id="{B531CCBB-545A-412B-89AF-AEB3068A7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400" y="705814"/>
            <a:ext cx="118872" cy="118872"/>
            <a:chOff x="1175347" y="3733800"/>
            <a:chExt cx="118872" cy="118872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48FD4C8-4A36-4CB1-9391-65AA566FF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5FC3684-0929-46EE-A97F-3BEE86C8F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DB5B7EA-E586-49E5-95FF-8FE222F9B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43" y="15178"/>
            <a:ext cx="2553914" cy="2553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2AC05D-AC5A-44B2-B83E-14CEF258BB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5899" y="1622404"/>
            <a:ext cx="8304561" cy="2204491"/>
          </a:xfrm>
        </p:spPr>
        <p:txBody>
          <a:bodyPr anchor="ctr">
            <a:normAutofit/>
          </a:bodyPr>
          <a:lstStyle/>
          <a:p>
            <a:pPr rtl="1"/>
            <a:r>
              <a:rPr lang="he-IL" sz="6600" b="1" u="sng" dirty="0">
                <a:solidFill>
                  <a:schemeClr val="accent6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חברי הצוות</a:t>
            </a:r>
            <a:endParaRPr lang="en-IL" sz="6600" b="1" u="sng" dirty="0">
              <a:solidFill>
                <a:schemeClr val="accent6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0B4000D-001F-4485-A31A-E9106F4AAEEA}"/>
              </a:ext>
            </a:extLst>
          </p:cNvPr>
          <p:cNvSpPr txBox="1">
            <a:spLocks/>
          </p:cNvSpPr>
          <p:nvPr/>
        </p:nvSpPr>
        <p:spPr>
          <a:xfrm>
            <a:off x="7535065" y="1855892"/>
            <a:ext cx="2553914" cy="638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sz="2400" b="1" dirty="0">
                <a:latin typeface="Calibri" panose="020F0502020204030204" pitchFamily="34" charset="0"/>
                <a:cs typeface="Calibri" panose="020F0502020204030204" pitchFamily="34" charset="0"/>
              </a:rPr>
              <a:t>חיים אזולאי</a:t>
            </a:r>
            <a:endParaRPr lang="en-IL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4649F2E-6720-415A-913B-EB7F48EEC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32" y="2987463"/>
            <a:ext cx="2551177" cy="25511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Image may contain: 1 person">
            <a:extLst>
              <a:ext uri="{FF2B5EF4-FFF2-40B4-BE49-F238E27FC236}">
                <a16:creationId xmlns:a16="http://schemas.microsoft.com/office/drawing/2014/main" id="{10AB8E8E-1015-468F-9AA1-151B6A947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96" t="70" r="37054" b="73497"/>
          <a:stretch/>
        </p:blipFill>
        <p:spPr bwMode="auto">
          <a:xfrm>
            <a:off x="3478383" y="3782341"/>
            <a:ext cx="2553913" cy="255391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may contain: 1 person, smiling">
            <a:extLst>
              <a:ext uri="{FF2B5EF4-FFF2-40B4-BE49-F238E27FC236}">
                <a16:creationId xmlns:a16="http://schemas.microsoft.com/office/drawing/2014/main" id="{4861D737-64FE-449A-9BAF-5DF3BDB34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5" t="55" r="37053" b="69469"/>
          <a:stretch/>
        </p:blipFill>
        <p:spPr bwMode="auto">
          <a:xfrm>
            <a:off x="8787442" y="2865804"/>
            <a:ext cx="2551175" cy="255117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may contain: 1 person">
            <a:extLst>
              <a:ext uri="{FF2B5EF4-FFF2-40B4-BE49-F238E27FC236}">
                <a16:creationId xmlns:a16="http://schemas.microsoft.com/office/drawing/2014/main" id="{0D05B336-494D-4471-B137-3E08AAFD3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9" t="3530" r="23733" b="34812"/>
          <a:stretch/>
        </p:blipFill>
        <p:spPr bwMode="auto">
          <a:xfrm>
            <a:off x="9627502" y="7210"/>
            <a:ext cx="2551175" cy="25463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4FA0D34-1AF7-42B3-8E23-EA46BE5F33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997" t="44866" r="36079" b="28204"/>
          <a:stretch/>
        </p:blipFill>
        <p:spPr>
          <a:xfrm>
            <a:off x="-92518" y="-53469"/>
            <a:ext cx="2551175" cy="27372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1E206DDC-C7E8-443C-ACB5-0BAD60A1CB92}"/>
              </a:ext>
            </a:extLst>
          </p:cNvPr>
          <p:cNvSpPr txBox="1">
            <a:spLocks/>
          </p:cNvSpPr>
          <p:nvPr/>
        </p:nvSpPr>
        <p:spPr>
          <a:xfrm>
            <a:off x="2777157" y="6049831"/>
            <a:ext cx="2553914" cy="638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sz="2400" b="1" dirty="0">
                <a:latin typeface="Calibri" panose="020F0502020204030204" pitchFamily="34" charset="0"/>
                <a:cs typeface="Calibri" panose="020F0502020204030204" pitchFamily="34" charset="0"/>
              </a:rPr>
              <a:t>רועי עמר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B6F02EE3-FEF8-4465-AF0B-E57E576995FC}"/>
              </a:ext>
            </a:extLst>
          </p:cNvPr>
          <p:cNvSpPr txBox="1">
            <a:spLocks/>
          </p:cNvSpPr>
          <p:nvPr/>
        </p:nvSpPr>
        <p:spPr>
          <a:xfrm>
            <a:off x="9543539" y="4985836"/>
            <a:ext cx="2553914" cy="638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sz="2400" b="1" dirty="0">
                <a:latin typeface="Calibri" panose="020F0502020204030204" pitchFamily="34" charset="0"/>
                <a:cs typeface="Calibri" panose="020F0502020204030204" pitchFamily="34" charset="0"/>
              </a:rPr>
              <a:t>הודיה מקונן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02E30F4C-81B8-49E4-97A0-1120F545A30E}"/>
              </a:ext>
            </a:extLst>
          </p:cNvPr>
          <p:cNvSpPr txBox="1">
            <a:spLocks/>
          </p:cNvSpPr>
          <p:nvPr/>
        </p:nvSpPr>
        <p:spPr>
          <a:xfrm>
            <a:off x="5825273" y="6049831"/>
            <a:ext cx="2553914" cy="638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sz="2400" b="1" dirty="0">
                <a:latin typeface="Calibri" panose="020F0502020204030204" pitchFamily="34" charset="0"/>
                <a:cs typeface="Calibri" panose="020F0502020204030204" pitchFamily="34" charset="0"/>
              </a:rPr>
              <a:t>רינת </a:t>
            </a:r>
            <a:r>
              <a:rPr lang="he-IL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סטודנץ</a:t>
            </a:r>
            <a:endParaRPr lang="he-IL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0B98268E-B3E1-4B40-8AF6-4BF737742865}"/>
              </a:ext>
            </a:extLst>
          </p:cNvPr>
          <p:cNvSpPr txBox="1">
            <a:spLocks/>
          </p:cNvSpPr>
          <p:nvPr/>
        </p:nvSpPr>
        <p:spPr>
          <a:xfrm>
            <a:off x="-733831" y="5193450"/>
            <a:ext cx="2553914" cy="638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sz="2400" b="1" dirty="0">
                <a:latin typeface="Calibri" panose="020F0502020204030204" pitchFamily="34" charset="0"/>
                <a:cs typeface="Calibri" panose="020F0502020204030204" pitchFamily="34" charset="0"/>
              </a:rPr>
              <a:t>אנסטסיה קוקין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5394516C-1935-4547-AD7F-FD6643B1122E}"/>
              </a:ext>
            </a:extLst>
          </p:cNvPr>
          <p:cNvSpPr txBox="1">
            <a:spLocks/>
          </p:cNvSpPr>
          <p:nvPr/>
        </p:nvSpPr>
        <p:spPr>
          <a:xfrm>
            <a:off x="543619" y="1801161"/>
            <a:ext cx="2553914" cy="638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sz="2400" b="1" dirty="0">
                <a:latin typeface="Calibri" panose="020F0502020204030204" pitchFamily="34" charset="0"/>
                <a:cs typeface="Calibri" panose="020F0502020204030204" pitchFamily="34" charset="0"/>
              </a:rPr>
              <a:t>בר כץ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A2AE131A-0F9C-4933-A7FC-796B518EC3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233" t="6163" r="8420" b="4315"/>
          <a:stretch/>
        </p:blipFill>
        <p:spPr>
          <a:xfrm>
            <a:off x="6230973" y="3707515"/>
            <a:ext cx="2551177" cy="25539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819255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9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0" name="Freeform: Shape 20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FB97C70-F877-4F27-85D0-DA8B9023F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706" y="-191817"/>
            <a:ext cx="2132501" cy="1471193"/>
          </a:xfrm>
        </p:spPr>
        <p:txBody>
          <a:bodyPr>
            <a:normAutofit/>
          </a:bodyPr>
          <a:lstStyle/>
          <a:p>
            <a:pPr algn="r"/>
            <a:r>
              <a:rPr lang="he-IL" sz="54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מבוא:</a:t>
            </a:r>
            <a:endParaRPr lang="en-IL" sz="5400" b="1" u="sng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7F650B-3E32-4119-967F-5B1D6BBA8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810872" cy="3728613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בחירת מודל עבודה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EGOLESS</a:t>
            </a:r>
            <a:endParaRPr lang="he-IL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ציפיות מהעבודה כצוות במודל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C84B7E67-CECB-4104-85C6-CDCDF1FD3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2" y="3358368"/>
            <a:ext cx="4967270" cy="1701289"/>
          </a:xfrm>
          <a:prstGeom prst="rect">
            <a:avLst/>
          </a:prstGeom>
        </p:spPr>
      </p:pic>
      <p:grpSp>
        <p:nvGrpSpPr>
          <p:cNvPr id="29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61" name="Freeform: Shape 29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31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38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F887878-4F07-4B8D-A95E-41854C8CD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868"/>
            <a:ext cx="1175132" cy="117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FADD1535-ED83-48B3-8EB1-671A080F0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70C64DB-421C-4FFD-8EB1-A7D1A5DC1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04BFFB-0C30-49E1-B4F0-243531219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8C7354-F4EF-4BC5-BF44-01614E0B9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45981B8-FB15-43E7-B1CE-AE4A5E9B1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5F05D22-2B12-4452-A804-346878D55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B26EE6B-DF99-4B8A-8859-82A92A59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E8FB053-1663-44BA-8128-0C19BD762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E5E4F4-4EE0-49E3-98E5-F1E2BB91A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D26302-FAB6-4219-960F-EB0FEED8C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884" y="65775"/>
            <a:ext cx="7788092" cy="1664573"/>
          </a:xfrm>
        </p:spPr>
        <p:txBody>
          <a:bodyPr>
            <a:noAutofit/>
          </a:bodyPr>
          <a:lstStyle/>
          <a:p>
            <a:pPr algn="r"/>
            <a:r>
              <a:rPr lang="he-IL" sz="54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תהליך העבודה</a:t>
            </a:r>
            <a:r>
              <a:rPr lang="he-IL" sz="5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: פערים בתהליך</a:t>
            </a:r>
            <a:endParaRPr lang="en-IL" sz="5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AA2EE-0502-4347-AC0A-E99A6CE19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6697424" cy="3728613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התארכות זמן פגישות שבועיות 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בחירת אחראי ווטו אל מול מודל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Egoless</a:t>
            </a: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קושי בהפרדת המשימות לחברי הצוות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הוספת מנגנון בקרה נוסף (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JIRA</a:t>
            </a: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IL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group of people standing around a logo&#10;&#10;Description automatically generated with low confidence">
            <a:extLst>
              <a:ext uri="{FF2B5EF4-FFF2-40B4-BE49-F238E27FC236}">
                <a16:creationId xmlns:a16="http://schemas.microsoft.com/office/drawing/2014/main" id="{5CE05708-DF34-4262-9B37-31F94E6CC2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27" b="99215" l="9692" r="89868">
                        <a14:foregroundMark x1="51542" y1="7330" x2="51542" y2="7330"/>
                        <a14:foregroundMark x1="50514" y1="10471" x2="50514" y2="10471"/>
                        <a14:foregroundMark x1="50808" y1="7853" x2="50808" y2="7853"/>
                        <a14:foregroundMark x1="43172" y1="25393" x2="43172" y2="25393"/>
                        <a14:foregroundMark x1="35095" y1="40314" x2="35095" y2="40314"/>
                        <a14:foregroundMark x1="33333" y1="41623" x2="33333" y2="41623"/>
                        <a14:foregroundMark x1="33627" y1="45288" x2="33627" y2="45288"/>
                        <a14:foregroundMark x1="33921" y1="43455" x2="34214" y2="47120"/>
                        <a14:foregroundMark x1="34802" y1="47906" x2="34802" y2="47906"/>
                        <a14:foregroundMark x1="35389" y1="46073" x2="36123" y2="46073"/>
                        <a14:foregroundMark x1="35830" y1="47120" x2="35830" y2="47120"/>
                        <a14:foregroundMark x1="32746" y1="41361" x2="32746" y2="41361"/>
                        <a14:foregroundMark x1="33480" y1="45026" x2="33480" y2="45026"/>
                        <a14:foregroundMark x1="32599" y1="42670" x2="32599" y2="42670"/>
                        <a14:foregroundMark x1="33333" y1="44241" x2="33333" y2="44241"/>
                        <a14:foregroundMark x1="33921" y1="40576" x2="33921" y2="40576"/>
                        <a14:foregroundMark x1="33186" y1="41623" x2="33186" y2="41623"/>
                        <a14:foregroundMark x1="33774" y1="40838" x2="33774" y2="40838"/>
                        <a14:foregroundMark x1="34949" y1="39529" x2="34949" y2="39529"/>
                        <a14:foregroundMark x1="35536" y1="40838" x2="35536" y2="40838"/>
                        <a14:foregroundMark x1="35830" y1="42408" x2="35830" y2="42408"/>
                        <a14:foregroundMark x1="36270" y1="44241" x2="36270" y2="44241"/>
                        <a14:foregroundMark x1="36858" y1="46335" x2="36858" y2="46335"/>
                        <a14:foregroundMark x1="36123" y1="42408" x2="36123" y2="42408"/>
                        <a14:foregroundMark x1="36858" y1="45026" x2="36858" y2="45026"/>
                        <a14:foregroundMark x1="26579" y1="68325" x2="26579" y2="68325"/>
                        <a14:foregroundMark x1="23789" y1="89791" x2="23789" y2="89791"/>
                        <a14:foregroundMark x1="21292" y1="94764" x2="21292" y2="94764"/>
                        <a14:foregroundMark x1="21586" y1="96859" x2="21586" y2="96859"/>
                        <a14:foregroundMark x1="28047" y1="88743" x2="28047" y2="88743"/>
                        <a14:foregroundMark x1="28341" y1="93717" x2="28341" y2="93717"/>
                        <a14:foregroundMark x1="28341" y1="95812" x2="28341" y2="95812"/>
                        <a14:foregroundMark x1="28341" y1="97382" x2="28341" y2="97382"/>
                        <a14:foregroundMark x1="28634" y1="95288" x2="28634" y2="95288"/>
                        <a14:foregroundMark x1="28781" y1="97120" x2="28781" y2="97120"/>
                        <a14:foregroundMark x1="21733" y1="96597" x2="21733" y2="96597"/>
                        <a14:foregroundMark x1="23789" y1="96073" x2="23789" y2="96073"/>
                        <a14:foregroundMark x1="21586" y1="98429" x2="25991" y2="98168"/>
                        <a14:foregroundMark x1="22467" y1="96335" x2="30250" y2="96597"/>
                        <a14:foregroundMark x1="30250" y1="96597" x2="22761" y2="99738"/>
                        <a14:foregroundMark x1="22761" y1="99738" x2="23348" y2="96859"/>
                        <a14:foregroundMark x1="20852" y1="95550" x2="20852" y2="95550"/>
                        <a14:foregroundMark x1="20705" y1="97906" x2="20705" y2="97906"/>
                        <a14:foregroundMark x1="20117" y1="97120" x2="20117" y2="97120"/>
                        <a14:foregroundMark x1="19677" y1="96859" x2="19677" y2="96859"/>
                        <a14:foregroundMark x1="60059" y1="98691" x2="60059" y2="98691"/>
                        <a14:foregroundMark x1="60352" y1="97382" x2="60352" y2="97382"/>
                        <a14:foregroundMark x1="61380" y1="97382" x2="61380" y2="97382"/>
                        <a14:foregroundMark x1="61527" y1="97906" x2="61527" y2="97906"/>
                        <a14:foregroundMark x1="61968" y1="98168" x2="62408" y2="98168"/>
                        <a14:foregroundMark x1="63142" y1="98691" x2="63142" y2="98691"/>
                        <a14:foregroundMark x1="63436" y1="98691" x2="63436" y2="98691"/>
                        <a14:foregroundMark x1="63730" y1="98168" x2="63730" y2="98168"/>
                        <a14:foregroundMark x1="64464" y1="97120" x2="64464" y2="97120"/>
                        <a14:foregroundMark x1="64464" y1="97120" x2="64464" y2="97120"/>
                        <a14:foregroundMark x1="59912" y1="95812" x2="59912" y2="95812"/>
                        <a14:foregroundMark x1="59912" y1="96335" x2="59912" y2="96335"/>
                        <a14:foregroundMark x1="59912" y1="96335" x2="59912" y2="96335"/>
                        <a14:foregroundMark x1="59765" y1="96335" x2="59765" y2="96335"/>
                        <a14:foregroundMark x1="59031" y1="96335" x2="59031" y2="96335"/>
                        <a14:foregroundMark x1="59031" y1="96335" x2="59031" y2="96335"/>
                        <a14:foregroundMark x1="58884" y1="96073" x2="58884" y2="96073"/>
                        <a14:foregroundMark x1="58737" y1="96073" x2="58737" y2="96073"/>
                        <a14:foregroundMark x1="58297" y1="96597" x2="58297" y2="96597"/>
                        <a14:foregroundMark x1="58297" y1="96597" x2="58297" y2="96597"/>
                        <a14:foregroundMark x1="59325" y1="97906" x2="59325" y2="97906"/>
                        <a14:foregroundMark x1="58590" y1="97120" x2="58590" y2="97120"/>
                        <a14:foregroundMark x1="58297" y1="97120" x2="58297" y2="97120"/>
                        <a14:foregroundMark x1="58150" y1="97120" x2="58150" y2="97120"/>
                        <a14:foregroundMark x1="58150" y1="97644" x2="58150" y2="97644"/>
                        <a14:foregroundMark x1="70044" y1="90838" x2="70044" y2="90838"/>
                        <a14:foregroundMark x1="70485" y1="91623" x2="70485" y2="91623"/>
                        <a14:foregroundMark x1="70631" y1="91885" x2="70631" y2="91885"/>
                        <a14:foregroundMark x1="71072" y1="91885" x2="71072" y2="91885"/>
                        <a14:foregroundMark x1="71219" y1="91885" x2="71219" y2="91885"/>
                        <a14:foregroundMark x1="71366" y1="91885" x2="71366" y2="91885"/>
                        <a14:foregroundMark x1="71659" y1="86911" x2="71659" y2="86911"/>
                        <a14:foregroundMark x1="72394" y1="85340" x2="72394" y2="85340"/>
                        <a14:foregroundMark x1="72394" y1="88220" x2="72394" y2="88220"/>
                        <a14:foregroundMark x1="70925" y1="84031" x2="70925" y2="86649"/>
                        <a14:foregroundMark x1="70925" y1="86649" x2="70044" y2="88220"/>
                        <a14:foregroundMark x1="69750" y1="88220" x2="69750" y2="88220"/>
                        <a14:foregroundMark x1="71366" y1="91885" x2="71366" y2="91885"/>
                        <a14:foregroundMark x1="69750" y1="92932" x2="69310" y2="92408"/>
                        <a14:foregroundMark x1="69016" y1="91885" x2="69016" y2="91885"/>
                        <a14:foregroundMark x1="69016" y1="91361" x2="69016" y2="91361"/>
                        <a14:foregroundMark x1="70631" y1="91885" x2="70925" y2="92670"/>
                        <a14:foregroundMark x1="71366" y1="94241" x2="71366" y2="94241"/>
                        <a14:foregroundMark x1="71366" y1="94241" x2="71366" y2="94241"/>
                        <a14:foregroundMark x1="71953" y1="93717" x2="72247" y2="92670"/>
                        <a14:foregroundMark x1="72394" y1="91885" x2="72394" y2="91885"/>
                        <a14:foregroundMark x1="72394" y1="91885" x2="73128" y2="91623"/>
                        <a14:foregroundMark x1="73275" y1="91623" x2="73275" y2="91623"/>
                        <a14:foregroundMark x1="73421" y1="92408" x2="73568" y2="93455"/>
                        <a14:foregroundMark x1="73568" y1="93455" x2="73568" y2="93455"/>
                        <a14:foregroundMark x1="73568" y1="93455" x2="73568" y2="93455"/>
                        <a14:foregroundMark x1="72687" y1="88482" x2="73421" y2="91361"/>
                        <a14:foregroundMark x1="73568" y1="91623" x2="73568" y2="91623"/>
                        <a14:foregroundMark x1="74302" y1="92147" x2="74302" y2="92147"/>
                        <a14:foregroundMark x1="74302" y1="92147" x2="74302" y2="92147"/>
                        <a14:foregroundMark x1="74449" y1="92932" x2="74449" y2="92932"/>
                        <a14:foregroundMark x1="74449" y1="93455" x2="74449" y2="93455"/>
                        <a14:foregroundMark x1="74449" y1="94241" x2="74449" y2="94241"/>
                        <a14:foregroundMark x1="73568" y1="94764" x2="72540" y2="94241"/>
                        <a14:foregroundMark x1="72540" y1="94241" x2="68869" y2="94241"/>
                        <a14:foregroundMark x1="68722" y1="93979" x2="68429" y2="92932"/>
                        <a14:foregroundMark x1="68282" y1="92147" x2="68429" y2="93455"/>
                        <a14:foregroundMark x1="68576" y1="93979" x2="70631" y2="99476"/>
                        <a14:foregroundMark x1="70631" y1="99476" x2="70631" y2="99476"/>
                        <a14:foregroundMark x1="76799" y1="51832" x2="76799" y2="51832"/>
                        <a14:foregroundMark x1="75330" y1="49215" x2="75330" y2="51047"/>
                        <a14:foregroundMark x1="75184" y1="51309" x2="74596" y2="51832"/>
                        <a14:foregroundMark x1="73421" y1="51309" x2="73421" y2="51309"/>
                        <a14:foregroundMark x1="75771" y1="43979" x2="76358" y2="45288"/>
                        <a14:foregroundMark x1="77093" y1="46859" x2="74449" y2="52356"/>
                        <a14:foregroundMark x1="74743" y1="47906" x2="74743" y2="47906"/>
                        <a14:foregroundMark x1="74743" y1="47906" x2="74743" y2="50262"/>
                        <a14:foregroundMark x1="74743" y1="51571" x2="74743" y2="51571"/>
                        <a14:foregroundMark x1="74743" y1="51571" x2="74743" y2="51571"/>
                        <a14:foregroundMark x1="75624" y1="52880" x2="72540" y2="47120"/>
                        <a14:foregroundMark x1="76211" y1="44503" x2="76211" y2="44503"/>
                        <a14:foregroundMark x1="77386" y1="44764" x2="77386" y2="44764"/>
                        <a14:foregroundMark x1="77386" y1="43194" x2="77386" y2="43194"/>
                        <a14:foregroundMark x1="66814" y1="6021" x2="66814" y2="6021"/>
                        <a14:foregroundMark x1="65786" y1="10733" x2="65786" y2="10733"/>
                        <a14:foregroundMark x1="66373" y1="8639" x2="66373" y2="8639"/>
                        <a14:foregroundMark x1="67254" y1="8115" x2="67254" y2="8115"/>
                        <a14:foregroundMark x1="67401" y1="6545" x2="67401" y2="6545"/>
                        <a14:foregroundMark x1="67401" y1="5236" x2="67401" y2="5236"/>
                        <a14:foregroundMark x1="66960" y1="6021" x2="66960" y2="6021"/>
                        <a14:foregroundMark x1="67254" y1="4712" x2="67254" y2="4712"/>
                        <a14:foregroundMark x1="61087" y1="3927" x2="61087" y2="3927"/>
                        <a14:foregroundMark x1="61821" y1="8901" x2="61821" y2="8901"/>
                        <a14:foregroundMark x1="62408" y1="10995" x2="62408" y2="10995"/>
                        <a14:foregroundMark x1="62555" y1="11257" x2="62555" y2="11257"/>
                        <a14:foregroundMark x1="62261" y1="8901" x2="62261" y2="8901"/>
                        <a14:foregroundMark x1="62261" y1="10471" x2="62261" y2="10471"/>
                        <a14:foregroundMark x1="61968" y1="9424" x2="61968" y2="9424"/>
                        <a14:foregroundMark x1="61674" y1="8115" x2="61674" y2="8115"/>
                        <a14:foregroundMark x1="61527" y1="7592" x2="61527" y2="7592"/>
                        <a14:foregroundMark x1="61380" y1="7068" x2="61380" y2="7068"/>
                        <a14:foregroundMark x1="60940" y1="6021" x2="60940" y2="6021"/>
                        <a14:foregroundMark x1="60940" y1="6021" x2="60940" y2="6021"/>
                        <a14:foregroundMark x1="61087" y1="5497" x2="61087" y2="5497"/>
                        <a14:foregroundMark x1="60793" y1="4712" x2="60793" y2="4712"/>
                        <a14:foregroundMark x1="60940" y1="4712" x2="60940" y2="4712"/>
                        <a14:foregroundMark x1="60352" y1="4974" x2="60352" y2="4974"/>
                        <a14:foregroundMark x1="60352" y1="4974" x2="60352" y2="4974"/>
                        <a14:foregroundMark x1="60793" y1="5236" x2="60793" y2="5236"/>
                        <a14:foregroundMark x1="61380" y1="7330" x2="61527" y2="8639"/>
                        <a14:foregroundMark x1="62408" y1="9686" x2="62408" y2="9686"/>
                        <a14:foregroundMark x1="62555" y1="10471" x2="62996" y2="11257"/>
                        <a14:foregroundMark x1="66814" y1="8115" x2="66814" y2="8115"/>
                        <a14:foregroundMark x1="66226" y1="8639" x2="66226" y2="9424"/>
                        <a14:foregroundMark x1="66226" y1="9424" x2="66226" y2="9424"/>
                        <a14:foregroundMark x1="70044" y1="84817" x2="70044" y2="84817"/>
                        <a14:foregroundMark x1="69604" y1="85864" x2="69604" y2="85864"/>
                        <a14:foregroundMark x1="69457" y1="86126" x2="69310" y2="86911"/>
                        <a14:foregroundMark x1="68429" y1="85602" x2="68429" y2="85602"/>
                        <a14:foregroundMark x1="72687" y1="83508" x2="72687" y2="83508"/>
                        <a14:foregroundMark x1="72687" y1="82723" x2="72687" y2="82723"/>
                        <a14:foregroundMark x1="72687" y1="81937" x2="72687" y2="81937"/>
                        <a14:foregroundMark x1="72981" y1="81414" x2="72981" y2="81414"/>
                        <a14:foregroundMark x1="73421" y1="82723" x2="72981" y2="89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057" r="22353"/>
          <a:stretch/>
        </p:blipFill>
        <p:spPr>
          <a:xfrm>
            <a:off x="8501742" y="2773056"/>
            <a:ext cx="3690257" cy="4084944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01081332-6CA1-49C2-A979-7709509AD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826B0664-73BC-4FCB-A447-57F7F6764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3242A3E-DBD8-44D5-930F-DA776CA06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331C242-2FF0-40D4-BF95-4A27680F2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500FE3B-EB2C-4A5D-ABA7-35137B2BA5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E1EA3BF-3A9F-4CD0-9640-6FF67F443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7F4411F-5B81-451C-A006-8754E161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E4D64BD-20E2-44CF-AEB4-A87A43376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B309630-6603-4319-BAB8-93102ABEB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540FCD4-859A-4602-9CBC-C697E3877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6EFDC60-49F1-45BB-B01E-CC6584608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868"/>
            <a:ext cx="1175132" cy="117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13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49B76E-86B3-4E94-9953-3FF74BF3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he-IL" sz="54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תהליך העבודה</a:t>
            </a:r>
            <a:r>
              <a:rPr lang="he-IL" sz="5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: סיכונים שהתממשו</a:t>
            </a:r>
            <a:endParaRPr lang="en-IL" sz="5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6EDD4F-5044-492B-B490-71A9D2209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חלוקת עבודה לא נכונה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מחסור בידע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פערים בהבנה בין הדרישה למימוש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קונפליקטים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4703D33-B7D2-4A24-9C71-BE1DE3215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868"/>
            <a:ext cx="1175132" cy="117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97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E3C006-F0CC-4801-80E5-48E5D0365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061" y="559813"/>
            <a:ext cx="6628310" cy="1664573"/>
          </a:xfrm>
        </p:spPr>
        <p:txBody>
          <a:bodyPr>
            <a:noAutofit/>
          </a:bodyPr>
          <a:lstStyle/>
          <a:p>
            <a:pPr algn="r"/>
            <a:r>
              <a:rPr lang="he-IL" sz="54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שאלות שהועלו להחלטה:</a:t>
            </a:r>
            <a:endParaRPr lang="en-IL" sz="5400" b="1" u="sng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073EF4D-6F7D-485E-8748-9C497DBFB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30" b="92973" l="9559" r="89706">
                        <a14:foregroundMark x1="32353" y1="20000" x2="32353" y2="20000"/>
                        <a14:foregroundMark x1="36397" y1="18378" x2="36397" y2="18378"/>
                        <a14:foregroundMark x1="25735" y1="38378" x2="25735" y2="38378"/>
                        <a14:foregroundMark x1="18750" y1="34054" x2="18750" y2="34054"/>
                        <a14:foregroundMark x1="20956" y1="91351" x2="20956" y2="91351"/>
                        <a14:foregroundMark x1="30147" y1="92973" x2="30147" y2="92973"/>
                        <a14:foregroundMark x1="45956" y1="65946" x2="45956" y2="65946"/>
                        <a14:foregroundMark x1="40441" y1="56757" x2="40441" y2="56757"/>
                        <a14:foregroundMark x1="44118" y1="32432" x2="44118" y2="32432"/>
                        <a14:foregroundMark x1="26103" y1="29730" x2="26103" y2="29730"/>
                        <a14:foregroundMark x1="51838" y1="23784" x2="51838" y2="23784"/>
                        <a14:foregroundMark x1="55882" y1="33514" x2="55882" y2="33514"/>
                        <a14:foregroundMark x1="59926" y1="36216" x2="59926" y2="36216"/>
                        <a14:foregroundMark x1="63235" y1="92973" x2="63235" y2="92973"/>
                        <a14:foregroundMark x1="56250" y1="90270" x2="56250" y2="90270"/>
                        <a14:foregroundMark x1="79412" y1="32973" x2="79412" y2="32973"/>
                        <a14:foregroundMark x1="71324" y1="47568" x2="71324" y2="47568"/>
                        <a14:foregroundMark x1="78676" y1="92973" x2="78676" y2="92973"/>
                        <a14:foregroundMark x1="47794" y1="89730" x2="47794" y2="89730"/>
                        <a14:foregroundMark x1="38603" y1="89189" x2="38603" y2="89189"/>
                        <a14:foregroundMark x1="43750" y1="34054" x2="43750" y2="34054"/>
                        <a14:foregroundMark x1="48162" y1="52973" x2="48162" y2="52973"/>
                        <a14:foregroundMark x1="77574" y1="88649" x2="77574" y2="88649"/>
                        <a14:foregroundMark x1="20221" y1="89189" x2="20221" y2="89189"/>
                        <a14:foregroundMark x1="63971" y1="87568" x2="63971" y2="87568"/>
                        <a14:foregroundMark x1="62868" y1="89189" x2="62868" y2="89189"/>
                        <a14:foregroundMark x1="22794" y1="29189" x2="22794" y2="29189"/>
                        <a14:foregroundMark x1="71324" y1="51351" x2="71324" y2="51351"/>
                        <a14:foregroundMark x1="36765" y1="14054" x2="36765" y2="140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37" y="1790708"/>
            <a:ext cx="4817466" cy="3276584"/>
          </a:xfrm>
          <a:prstGeom prst="rect">
            <a:avLst/>
          </a:prstGeom>
        </p:spPr>
      </p:pic>
      <p:grpSp>
        <p:nvGrpSpPr>
          <p:cNvPr id="15" name="Top left">
            <a:extLst>
              <a:ext uri="{FF2B5EF4-FFF2-40B4-BE49-F238E27FC236}">
                <a16:creationId xmlns:a16="http://schemas.microsoft.com/office/drawing/2014/main" id="{49EBBDF7-403B-404C-AE65-6529C4797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5E4DDE-DABB-4541-B044-FC38949EB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D357AD-5163-45F3-A5C7-FD3351A90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86A53D-82B1-4C65-9DED-59358265B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6200E88-1288-40E7-9A66-D513E6CA5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B4E4D96-95D8-43F4-90B2-25AC6F6A0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51A656-8684-49D3-8C63-5513CD7BF0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248A156-06F4-42AE-871D-4535FF097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1FD1AA9-14F8-45A8-88C0-28DC94ED4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5" name="Bottom Right">
            <a:extLst>
              <a:ext uri="{FF2B5EF4-FFF2-40B4-BE49-F238E27FC236}">
                <a16:creationId xmlns:a16="http://schemas.microsoft.com/office/drawing/2014/main" id="{1C0BEBF8-7FFB-422A-98F0-90FF9E7F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1B94AB3-A0D6-4DB5-9006-C7F2ABD8A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7" name="Graphic 157">
              <a:extLst>
                <a:ext uri="{FF2B5EF4-FFF2-40B4-BE49-F238E27FC236}">
                  <a16:creationId xmlns:a16="http://schemas.microsoft.com/office/drawing/2014/main" id="{C59F5611-23BC-435A-A5C0-D4DD89127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13287DA-BE38-4656-B32C-F10B005F00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BBFD07E-A2BD-4A54-B194-B784DF265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19B4517-9BB8-4C32-B87D-F5E8CD477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BA9DD75-9D79-4D26-8A36-B5D9BBA74F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4EFBFDC-6A43-4413-AC75-13861B0D47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236E5D8-45CC-41FA-A68C-608422971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4BED8DA-C8A2-4323-A230-5D354066CA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A700AC1-CD4C-4962-B47B-92CDE218A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CCFA3-25DD-4079-BE43-7D85F5553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142" y="2384474"/>
            <a:ext cx="4814102" cy="3728613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בחירת מודל עבודה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קביעת ימי עבודה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בחירת עיצוב 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חלוקת משימות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התנהלות מול קונפליקטים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308CC8DB-B274-4590-AE61-226B7DC47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868"/>
            <a:ext cx="1175132" cy="117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72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1347DE-D372-4F9D-8BD8-FECAB5DA1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he-IL" sz="5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- יתרונות</a:t>
            </a:r>
            <a:r>
              <a:rPr lang="en-US" sz="5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54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EGOLESS</a:t>
            </a:r>
            <a:r>
              <a:rPr lang="he-IL" sz="54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מודל </a:t>
            </a:r>
            <a:endParaRPr lang="en-IL" sz="5400" b="1" u="sng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966B72-52FF-40BB-ABE1-E54199929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עבודת צוות שיוויונית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שיתוף פעולה מירבי 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שיתופיות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כבוד הדדי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בטחון לחברי הצוות בהשמעת קולם ודעתם</a:t>
            </a:r>
          </a:p>
          <a:p>
            <a:pPr marL="0" indent="0" algn="r" rtl="1">
              <a:buNone/>
            </a:pPr>
            <a:endParaRPr lang="en-IL" sz="3200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D4A36817-D995-4701-B8AE-B97B472DC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868"/>
            <a:ext cx="1175132" cy="117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0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09B4A8-744F-48FB-8FCB-0453D147E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he-IL" sz="5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- חסרונות</a:t>
            </a:r>
            <a:r>
              <a:rPr lang="en-US" sz="5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54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EGOLESS</a:t>
            </a:r>
            <a:r>
              <a:rPr lang="he-IL" sz="54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מודל </a:t>
            </a:r>
            <a:endParaRPr lang="en-IL" sz="5400" b="1" u="sng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5398E6-FE3F-40A2-A570-494FDA3AC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קושי בקבלת החלטות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יצירת קונפליקטים מיותרים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בזבוז זמן יקר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קושי בחלוקת עבודה בין חברי הצוות</a:t>
            </a: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חוסר בהירות בין יחסי הכוחות בצוות</a:t>
            </a:r>
          </a:p>
          <a:p>
            <a:pPr algn="r" rtl="1">
              <a:buFont typeface="Wingdings" panose="05000000000000000000" pitchFamily="2" charset="2"/>
              <a:buChar char="§"/>
            </a:pPr>
            <a:endParaRPr lang="he-IL" sz="3200" dirty="0"/>
          </a:p>
          <a:p>
            <a:pPr marL="0" indent="0" algn="r" rtl="1">
              <a:buNone/>
            </a:pPr>
            <a:endParaRPr lang="en-IL" sz="3200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F86740F-17C1-4FC4-971B-CBDF04C96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868"/>
            <a:ext cx="1175132" cy="117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53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8B5911B-CAFE-4AA4-8BE6-A080565CA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868"/>
            <a:ext cx="1175132" cy="117513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8F20E1E-E35A-4729-8435-4A968F6F5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386" y="277229"/>
            <a:ext cx="9988166" cy="1921685"/>
          </a:xfrm>
        </p:spPr>
        <p:txBody>
          <a:bodyPr anchor="b">
            <a:normAutofit/>
          </a:bodyPr>
          <a:lstStyle/>
          <a:p>
            <a:pPr algn="ctr"/>
            <a:r>
              <a:rPr lang="he-IL" sz="54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תובנה קבוצתית:</a:t>
            </a:r>
            <a:endParaRPr lang="en-IL" sz="5400" b="1" u="sng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8C12B8-76AC-4CDF-B037-36372B9C7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926" y="1798092"/>
            <a:ext cx="9484148" cy="2614231"/>
          </a:xfrm>
        </p:spPr>
        <p:txBody>
          <a:bodyPr>
            <a:noAutofit/>
          </a:bodyPr>
          <a:lstStyle/>
          <a:p>
            <a:pPr marL="0" indent="0" algn="ctr" rtl="1">
              <a:buNone/>
            </a:pPr>
            <a:endParaRPr lang="he-IL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חלוקת משימות מראש מונעת התנגשות בעבודה</a:t>
            </a:r>
          </a:p>
          <a:p>
            <a:pPr algn="ct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חלוקה לצוותים קטנים ומוגדרים תורמת לתפוקה גבוהה</a:t>
            </a:r>
          </a:p>
          <a:p>
            <a:pPr algn="ctr" rtl="1">
              <a:buFont typeface="Wingdings" panose="05000000000000000000" pitchFamily="2" charset="2"/>
              <a:buChar char="§"/>
            </a:pPr>
            <a:r>
              <a:rPr lang="he-IL" sz="3200" dirty="0">
                <a:latin typeface="Calibri" panose="020F0502020204030204" pitchFamily="34" charset="0"/>
                <a:cs typeface="Calibri" panose="020F0502020204030204" pitchFamily="34" charset="0"/>
              </a:rPr>
              <a:t>פתיחות ושיח פעיל בין חברי הצוות תורם למניעת קונפליקטים</a:t>
            </a:r>
          </a:p>
        </p:txBody>
      </p:sp>
    </p:spTree>
    <p:extLst>
      <p:ext uri="{BB962C8B-B14F-4D97-AF65-F5344CB8AC3E}">
        <p14:creationId xmlns:p14="http://schemas.microsoft.com/office/powerpoint/2010/main" val="1633746113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412440"/>
      </a:dk2>
      <a:lt2>
        <a:srgbClr val="E8E4E2"/>
      </a:lt2>
      <a:accent1>
        <a:srgbClr val="81A7BB"/>
      </a:accent1>
      <a:accent2>
        <a:srgbClr val="7F8DBA"/>
      </a:accent2>
      <a:accent3>
        <a:srgbClr val="9F96C6"/>
      </a:accent3>
      <a:accent4>
        <a:srgbClr val="A27FBA"/>
      </a:accent4>
      <a:accent5>
        <a:srgbClr val="C492C3"/>
      </a:accent5>
      <a:accent6>
        <a:srgbClr val="BA7FA0"/>
      </a:accent6>
      <a:hlink>
        <a:srgbClr val="A7775C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257</Words>
  <Application>Microsoft Office PowerPoint</Application>
  <PresentationFormat>מסך רחב</PresentationFormat>
  <Paragraphs>64</Paragraphs>
  <Slides>13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2</vt:i4>
      </vt:variant>
      <vt:variant>
        <vt:lpstr>כותרות שקופיות</vt:lpstr>
      </vt:variant>
      <vt:variant>
        <vt:i4>13</vt:i4>
      </vt:variant>
    </vt:vector>
  </HeadingPairs>
  <TitlesOfParts>
    <vt:vector size="23" baseType="lpstr">
      <vt:lpstr>Arial</vt:lpstr>
      <vt:lpstr>Avenir Next LT Pro</vt:lpstr>
      <vt:lpstr>AvenirNext LT Pro Medium</vt:lpstr>
      <vt:lpstr>Calibri</vt:lpstr>
      <vt:lpstr>Calibri Light</vt:lpstr>
      <vt:lpstr>Century Gothic</vt:lpstr>
      <vt:lpstr>Posterama</vt:lpstr>
      <vt:lpstr>Wingdings</vt:lpstr>
      <vt:lpstr>ExploreVTI</vt:lpstr>
      <vt:lpstr>BrushVTI</vt:lpstr>
      <vt:lpstr>מטלת סיום קורס (עבודת צוות) G9</vt:lpstr>
      <vt:lpstr>חברי הצוות</vt:lpstr>
      <vt:lpstr>מבוא:</vt:lpstr>
      <vt:lpstr>תהליך העבודה: פערים בתהליך</vt:lpstr>
      <vt:lpstr>תהליך העבודה: סיכונים שהתממשו</vt:lpstr>
      <vt:lpstr>שאלות שהועלו להחלטה:</vt:lpstr>
      <vt:lpstr> - יתרונות EGOLESSמודל </vt:lpstr>
      <vt:lpstr> - חסרונות EGOLESSמודל </vt:lpstr>
      <vt:lpstr>תובנה קבוצתית:</vt:lpstr>
      <vt:lpstr>:EGOLESSמסקנות מעבודה במודל </vt:lpstr>
      <vt:lpstr>כלים שימושיים לעבודת צוות:</vt:lpstr>
      <vt:lpstr>טיפים להצלחה כצוות:</vt:lpstr>
      <vt:lpstr>סיכום: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מטלת סיום- קורס בעבודת צוות</dc:title>
  <dc:creator>bar k</dc:creator>
  <cp:lastModifiedBy>study</cp:lastModifiedBy>
  <cp:revision>14</cp:revision>
  <dcterms:created xsi:type="dcterms:W3CDTF">2021-01-03T16:41:29Z</dcterms:created>
  <dcterms:modified xsi:type="dcterms:W3CDTF">2021-01-03T21:43:33Z</dcterms:modified>
</cp:coreProperties>
</file>